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1"/>
  </p:notesMasterIdLst>
  <p:sldIdLst>
    <p:sldId id="331" r:id="rId5"/>
    <p:sldId id="347" r:id="rId6"/>
    <p:sldId id="332" r:id="rId7"/>
    <p:sldId id="349" r:id="rId8"/>
    <p:sldId id="350" r:id="rId9"/>
    <p:sldId id="351" r:id="rId10"/>
    <p:sldId id="352" r:id="rId11"/>
    <p:sldId id="354" r:id="rId12"/>
    <p:sldId id="363" r:id="rId13"/>
    <p:sldId id="355" r:id="rId14"/>
    <p:sldId id="356" r:id="rId15"/>
    <p:sldId id="357" r:id="rId16"/>
    <p:sldId id="358" r:id="rId17"/>
    <p:sldId id="362" r:id="rId18"/>
    <p:sldId id="360" r:id="rId19"/>
    <p:sldId id="361"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9"/>
            <p14:sldId id="350"/>
            <p14:sldId id="351"/>
            <p14:sldId id="352"/>
            <p14:sldId id="354"/>
            <p14:sldId id="363"/>
            <p14:sldId id="355"/>
            <p14:sldId id="356"/>
            <p14:sldId id="357"/>
            <p14:sldId id="358"/>
            <p14:sldId id="362"/>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49B"/>
    <a:srgbClr val="002060"/>
    <a:srgbClr val="475E9F"/>
    <a:srgbClr val="B5BED1"/>
    <a:srgbClr val="0000CC"/>
    <a:srgbClr val="005696"/>
    <a:srgbClr val="00518E"/>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4" autoAdjust="0"/>
    <p:restoredTop sz="96395" autoAdjust="0"/>
  </p:normalViewPr>
  <p:slideViewPr>
    <p:cSldViewPr showGuides="1">
      <p:cViewPr varScale="1">
        <p:scale>
          <a:sx n="111" d="100"/>
          <a:sy n="111" d="100"/>
        </p:scale>
        <p:origin x="1452" y="102"/>
      </p:cViewPr>
      <p:guideLst>
        <p:guide orient="horz" pos="2160"/>
        <p:guide orient="horz" pos="255"/>
        <p:guide orient="horz" pos="1139"/>
        <p:guide orient="horz" pos="1095"/>
        <p:guide orient="horz" pos="4065"/>
        <p:guide orient="horz" pos="420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09/01/2024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043608" y="2708920"/>
            <a:ext cx="7254000" cy="2725228"/>
          </a:xfrm>
        </p:spPr>
        <p:txBody>
          <a:bodyPr/>
          <a:lstStyle/>
          <a:p>
            <a:r>
              <a:rPr lang="fr-FR" dirty="0" smtClean="0">
                <a:solidFill>
                  <a:srgbClr val="475E9F"/>
                </a:solidFill>
                <a:latin typeface="Marianne" panose="02000000000000000000" pitchFamily="2" charset="0"/>
              </a:rPr>
              <a:t>Service en ligne orientation</a:t>
            </a:r>
          </a:p>
          <a:p>
            <a:endParaRPr lang="fr-FR" dirty="0">
              <a:solidFill>
                <a:srgbClr val="475E9F"/>
              </a:solidFill>
              <a:latin typeface="Marianne" panose="02000000000000000000" pitchFamily="2" charset="0"/>
            </a:endParaRPr>
          </a:p>
          <a:p>
            <a:pPr lvl="1"/>
            <a:r>
              <a:rPr lang="fr-FR" sz="2800" b="1" dirty="0" smtClean="0">
                <a:solidFill>
                  <a:srgbClr val="475E9F"/>
                </a:solidFill>
                <a:latin typeface="Marianne" panose="02000000000000000000" pitchFamily="2" charset="0"/>
              </a:rPr>
              <a:t>Comment demander sa voie </a:t>
            </a:r>
            <a:r>
              <a:rPr lang="fr-FR" sz="2800" b="1" dirty="0">
                <a:solidFill>
                  <a:srgbClr val="475E9F"/>
                </a:solidFill>
                <a:latin typeface="Marianne" panose="02000000000000000000" pitchFamily="2" charset="0"/>
              </a:rPr>
              <a:t>d’orientation après </a:t>
            </a:r>
            <a:r>
              <a:rPr lang="fr-FR" sz="2800" b="1" dirty="0" smtClean="0">
                <a:solidFill>
                  <a:srgbClr val="475E9F"/>
                </a:solidFill>
                <a:latin typeface="Marianne" panose="02000000000000000000" pitchFamily="2" charset="0"/>
              </a:rPr>
              <a:t>la 3</a:t>
            </a:r>
            <a:r>
              <a:rPr lang="fr-FR" sz="2800" b="1" baseline="30000" dirty="0" smtClean="0">
                <a:solidFill>
                  <a:srgbClr val="475E9F"/>
                </a:solidFill>
                <a:latin typeface="Marianne" panose="02000000000000000000" pitchFamily="2" charset="0"/>
              </a:rPr>
              <a:t>e </a:t>
            </a:r>
            <a:r>
              <a:rPr lang="fr-FR" sz="2800" b="1" dirty="0" smtClean="0">
                <a:solidFill>
                  <a:srgbClr val="475E9F"/>
                </a:solidFill>
                <a:latin typeface="Marianne" panose="02000000000000000000" pitchFamily="2" charset="0"/>
              </a:rPr>
              <a:t>?</a:t>
            </a:r>
          </a:p>
          <a:p>
            <a:pPr lvl="1"/>
            <a:endParaRPr lang="fr-FR" sz="2800" b="1" dirty="0">
              <a:solidFill>
                <a:srgbClr val="475E9F"/>
              </a:solidFill>
              <a:latin typeface="Marianne" panose="02000000000000000000" pitchFamily="2" charset="0"/>
            </a:endParaRPr>
          </a:p>
          <a:p>
            <a:pPr lvl="1"/>
            <a:r>
              <a:rPr lang="fr-FR" sz="2400" b="1" i="1" dirty="0" smtClean="0">
                <a:solidFill>
                  <a:srgbClr val="475E9F"/>
                </a:solidFill>
                <a:latin typeface="Marianne" panose="02000000000000000000" pitchFamily="2" charset="0"/>
              </a:rPr>
              <a:t>Dialogue avec le conseil de classe</a:t>
            </a:r>
          </a:p>
          <a:p>
            <a:pPr lvl="1"/>
            <a:endParaRPr lang="fr-FR" sz="2800" b="1" dirty="0" smtClean="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72762" y="1151897"/>
            <a:ext cx="714365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bouton </a:t>
            </a:r>
            <a:r>
              <a:rPr lang="fr-FR" sz="1800" dirty="0" smtClean="0">
                <a:solidFill>
                  <a:srgbClr val="31849B"/>
                </a:solidFill>
                <a:latin typeface="Marianne" panose="02000000000000000000" pitchFamily="2" charset="0"/>
              </a:rPr>
              <a:t>+ </a:t>
            </a:r>
            <a:r>
              <a:rPr lang="fr-FR" sz="1800" dirty="0">
                <a:solidFill>
                  <a:srgbClr val="31849B"/>
                </a:solidFill>
                <a:latin typeface="Marianne" panose="02000000000000000000" pitchFamily="2" charset="0"/>
              </a:rPr>
              <a:t>Ajouter une </a:t>
            </a:r>
            <a:r>
              <a:rPr lang="fr-FR" sz="1800" dirty="0" smtClean="0">
                <a:solidFill>
                  <a:srgbClr val="31849B"/>
                </a:solidFill>
                <a:latin typeface="Marianne" panose="02000000000000000000" pitchFamily="2" charset="0"/>
              </a:rPr>
              <a:t>intention </a:t>
            </a:r>
            <a:r>
              <a:rPr lang="fr-FR" sz="1800" dirty="0">
                <a:solidFill>
                  <a:srgbClr val="31849B"/>
                </a:solidFill>
                <a:latin typeface="Marianne" panose="02000000000000000000" pitchFamily="2" charset="0"/>
              </a:rPr>
              <a:t>ouvre une pop-up qui permet la sélection d’une voie </a:t>
            </a:r>
            <a:r>
              <a:rPr lang="fr-FR" sz="1800" dirty="0" smtClean="0">
                <a:solidFill>
                  <a:srgbClr val="31849B"/>
                </a:solidFill>
                <a:latin typeface="Marianne" panose="02000000000000000000" pitchFamily="2" charset="0"/>
              </a:rPr>
              <a:t>d’orientation</a:t>
            </a:r>
            <a:endParaRPr lang="fr-FR" sz="18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1685327" y="1655953"/>
            <a:ext cx="5896800" cy="4680000"/>
          </a:xfrm>
          <a:prstGeom prst="rect">
            <a:avLst/>
          </a:prstGeom>
        </p:spPr>
      </p:pic>
    </p:spTree>
    <p:extLst>
      <p:ext uri="{BB962C8B-B14F-4D97-AF65-F5344CB8AC3E}">
        <p14:creationId xmlns:p14="http://schemas.microsoft.com/office/powerpoint/2010/main" val="555965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81730" y="1369141"/>
            <a:ext cx="701727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rPr>
              <a:t>La sélection d’une voie se fait dans l’ordre de préférence, il est possible de les modifier jusqu’à la fermeture du service en ligne Orientation à la date indiquée par le chef d’établissement</a:t>
            </a:r>
            <a:r>
              <a:rPr lang="fr-FR" sz="1800" dirty="0" smtClean="0">
                <a:solidFill>
                  <a:srgbClr val="31849B"/>
                </a:solidFill>
              </a:rPr>
              <a:t>.</a:t>
            </a:r>
            <a:r>
              <a:rPr lang="fr-FR" sz="1800" dirty="0">
                <a:solidFill>
                  <a:srgbClr val="31849B"/>
                </a:solidFill>
              </a:rPr>
              <a:t/>
            </a:r>
            <a:br>
              <a:rPr lang="fr-FR" sz="1800" dirty="0">
                <a:solidFill>
                  <a:srgbClr val="31849B"/>
                </a:solidFill>
              </a:rPr>
            </a:br>
            <a:endParaRPr lang="fr-FR" sz="1800" dirty="0">
              <a:solidFill>
                <a:srgbClr val="31849B"/>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313161" y="2016417"/>
            <a:ext cx="8236363" cy="3708000"/>
          </a:xfrm>
          <a:prstGeom prst="rect">
            <a:avLst/>
          </a:prstGeom>
        </p:spPr>
      </p:pic>
    </p:spTree>
    <p:extLst>
      <p:ext uri="{BB962C8B-B14F-4D97-AF65-F5344CB8AC3E}">
        <p14:creationId xmlns:p14="http://schemas.microsoft.com/office/powerpoint/2010/main" val="4017389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628800"/>
            <a:ext cx="9143999" cy="4893647"/>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Valider </a:t>
            </a:r>
            <a:r>
              <a:rPr lang="fr-FR" sz="3200" b="1" dirty="0">
                <a:solidFill>
                  <a:schemeClr val="bg1"/>
                </a:solidFill>
                <a:latin typeface="Marianne" panose="02000000000000000000" pitchFamily="2" charset="0"/>
              </a:rPr>
              <a:t>l</a:t>
            </a:r>
            <a:r>
              <a:rPr lang="fr-FR" sz="3200" b="1" dirty="0" smtClean="0">
                <a:solidFill>
                  <a:schemeClr val="bg1"/>
                </a:solidFill>
                <a:latin typeface="Marianne" panose="02000000000000000000" pitchFamily="2" charset="0"/>
              </a:rPr>
              <a:t>es demandes d’orientation</a:t>
            </a:r>
            <a:endParaRPr lang="fr-FR" sz="3200" b="1"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927329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pic>
        <p:nvPicPr>
          <p:cNvPr id="8" name="Image 7"/>
          <p:cNvPicPr>
            <a:picLocks noChangeAspect="1"/>
          </p:cNvPicPr>
          <p:nvPr/>
        </p:nvPicPr>
        <p:blipFill>
          <a:blip r:embed="rId2"/>
          <a:stretch>
            <a:fillRect/>
          </a:stretch>
        </p:blipFill>
        <p:spPr>
          <a:xfrm>
            <a:off x="1956087" y="726000"/>
            <a:ext cx="6305215" cy="5652000"/>
          </a:xfrm>
          <a:prstGeom prst="rect">
            <a:avLst/>
          </a:prstGeom>
        </p:spPr>
      </p:pic>
      <p:sp>
        <p:nvSpPr>
          <p:cNvPr id="9" name="Titre 8"/>
          <p:cNvSpPr>
            <a:spLocks noGrp="1"/>
          </p:cNvSpPr>
          <p:nvPr>
            <p:ph type="title"/>
          </p:nvPr>
        </p:nvSpPr>
        <p:spPr>
          <a:xfrm>
            <a:off x="539552" y="4149080"/>
            <a:ext cx="3600400" cy="5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récapitulatif des </a:t>
            </a:r>
            <a:r>
              <a:rPr lang="fr-FR" sz="1800" dirty="0" smtClean="0">
                <a:solidFill>
                  <a:srgbClr val="31849B"/>
                </a:solidFill>
                <a:latin typeface="Marianne" panose="02000000000000000000" pitchFamily="2" charset="0"/>
              </a:rPr>
              <a:t>demandes doit </a:t>
            </a:r>
            <a:r>
              <a:rPr lang="fr-FR" sz="1800" dirty="0">
                <a:solidFill>
                  <a:srgbClr val="31849B"/>
                </a:solidFill>
                <a:latin typeface="Marianne" panose="02000000000000000000" pitchFamily="2" charset="0"/>
              </a:rPr>
              <a:t>être validé pour être enregistré.</a:t>
            </a:r>
          </a:p>
        </p:txBody>
      </p:sp>
    </p:spTree>
    <p:extLst>
      <p:ext uri="{BB962C8B-B14F-4D97-AF65-F5344CB8AC3E}">
        <p14:creationId xmlns:p14="http://schemas.microsoft.com/office/powerpoint/2010/main" val="2675668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1835696" y="747783"/>
            <a:ext cx="7124886" cy="5436000"/>
          </a:xfrm>
          <a:prstGeom prst="rect">
            <a:avLst/>
          </a:prstGeom>
        </p:spPr>
      </p:pic>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sp>
        <p:nvSpPr>
          <p:cNvPr id="8" name="Rectangle 7"/>
          <p:cNvSpPr/>
          <p:nvPr/>
        </p:nvSpPr>
        <p:spPr>
          <a:xfrm>
            <a:off x="323528" y="2996952"/>
            <a:ext cx="2906269"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31849B"/>
                </a:solidFill>
                <a:latin typeface="Marianne" panose="02000000000000000000" pitchFamily="2" charset="0"/>
              </a:rPr>
              <a:t>Un courriel </a:t>
            </a:r>
            <a:r>
              <a:rPr lang="fr-FR" sz="1600" b="1" dirty="0">
                <a:solidFill>
                  <a:srgbClr val="31849B"/>
                </a:solidFill>
                <a:latin typeface="Marianne" panose="02000000000000000000" pitchFamily="2" charset="0"/>
              </a:rPr>
              <a:t>avec le récapitulatif des intentions d’orientation </a:t>
            </a:r>
            <a:r>
              <a:rPr lang="fr-FR" sz="1600" b="1" dirty="0" smtClean="0">
                <a:solidFill>
                  <a:srgbClr val="31849B"/>
                </a:solidFill>
                <a:latin typeface="Marianne" panose="02000000000000000000" pitchFamily="2" charset="0"/>
              </a:rPr>
              <a:t>validées</a:t>
            </a:r>
            <a:r>
              <a:rPr lang="fr-FR" sz="1600" b="1" dirty="0">
                <a:solidFill>
                  <a:srgbClr val="31849B"/>
                </a:solidFill>
                <a:latin typeface="Marianne" panose="02000000000000000000" pitchFamily="2" charset="0"/>
              </a:rPr>
              <a:t> est transmis à chaque représentant </a:t>
            </a:r>
            <a:r>
              <a:rPr lang="fr-FR" sz="1600" b="1" dirty="0" smtClean="0">
                <a:solidFill>
                  <a:srgbClr val="31849B"/>
                </a:solidFill>
                <a:latin typeface="Marianne" panose="02000000000000000000" pitchFamily="2" charset="0"/>
              </a:rPr>
              <a:t>légal. </a:t>
            </a:r>
          </a:p>
          <a:p>
            <a:endParaRPr lang="fr-FR" sz="1600" b="1" dirty="0">
              <a:solidFill>
                <a:srgbClr val="31849B"/>
              </a:solidFill>
              <a:latin typeface="Marianne" panose="02000000000000000000" pitchFamily="2" charset="0"/>
            </a:endParaRPr>
          </a:p>
          <a:p>
            <a:r>
              <a:rPr lang="fr-FR" sz="1600" b="1" dirty="0" smtClean="0">
                <a:solidFill>
                  <a:srgbClr val="31849B"/>
                </a:solidFill>
                <a:latin typeface="Marianne" panose="02000000000000000000" pitchFamily="2" charset="0"/>
              </a:rPr>
              <a:t>Les intentions peuvent être modifiées jusqu’à la fermeture du service</a:t>
            </a:r>
            <a:r>
              <a:rPr lang="fr-FR" sz="1600" b="1" dirty="0" smtClean="0">
                <a:solidFill>
                  <a:srgbClr val="31849B"/>
                </a:solidFill>
              </a:rPr>
              <a:t>. </a:t>
            </a:r>
            <a:endParaRPr lang="fr-FR" sz="1600" b="1" dirty="0">
              <a:solidFill>
                <a:srgbClr val="31849B"/>
              </a:solidFill>
            </a:endParaRPr>
          </a:p>
        </p:txBody>
      </p:sp>
    </p:spTree>
    <p:extLst>
      <p:ext uri="{BB962C8B-B14F-4D97-AF65-F5344CB8AC3E}">
        <p14:creationId xmlns:p14="http://schemas.microsoft.com/office/powerpoint/2010/main" val="1244045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2340" y="1484353"/>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Prendre connaissance de l’avis du conseil de classe</a:t>
            </a:r>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525606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056674"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Prendre connaissance de l’avis du conseil de classe</a:t>
            </a:r>
          </a:p>
        </p:txBody>
      </p:sp>
      <p:sp>
        <p:nvSpPr>
          <p:cNvPr id="2" name="Rectangle 1"/>
          <p:cNvSpPr/>
          <p:nvPr/>
        </p:nvSpPr>
        <p:spPr>
          <a:xfrm>
            <a:off x="755576" y="905896"/>
            <a:ext cx="7920880" cy="923330"/>
          </a:xfrm>
          <a:prstGeom prst="rect">
            <a:avLst/>
          </a:prstGeom>
        </p:spPr>
        <p:txBody>
          <a:bodyPr wrap="square">
            <a:spAutoFit/>
          </a:bodyPr>
          <a:lstStyle/>
          <a:p>
            <a:r>
              <a:rPr lang="fr-FR" b="1" dirty="0">
                <a:solidFill>
                  <a:srgbClr val="31849B"/>
                </a:solidFill>
                <a:latin typeface="Marianne" panose="02000000000000000000" pitchFamily="2" charset="0"/>
              </a:rPr>
              <a:t>L’accusé de réception des avis du conseil de </a:t>
            </a:r>
            <a:r>
              <a:rPr lang="fr-FR" b="1">
                <a:solidFill>
                  <a:srgbClr val="31849B"/>
                </a:solidFill>
                <a:latin typeface="Marianne" panose="02000000000000000000" pitchFamily="2" charset="0"/>
              </a:rPr>
              <a:t>classe </a:t>
            </a:r>
            <a:r>
              <a:rPr lang="fr-FR" b="1" smtClean="0">
                <a:solidFill>
                  <a:srgbClr val="31849B"/>
                </a:solidFill>
                <a:latin typeface="Marianne" panose="02000000000000000000" pitchFamily="2" charset="0"/>
              </a:rPr>
              <a:t>peut </a:t>
            </a:r>
            <a:r>
              <a:rPr lang="fr-FR" b="1" dirty="0">
                <a:solidFill>
                  <a:srgbClr val="31849B"/>
                </a:solidFill>
                <a:latin typeface="Marianne" panose="02000000000000000000" pitchFamily="2" charset="0"/>
              </a:rPr>
              <a:t>être effectué indifféremment par l’un ou l’autre des représentants légaux</a:t>
            </a:r>
            <a:r>
              <a:rPr lang="fr-FR" dirty="0">
                <a:solidFill>
                  <a:srgbClr val="31849B"/>
                </a:solidFill>
                <a:latin typeface="Marianne" panose="02000000000000000000" pitchFamily="2" charset="0"/>
              </a:rPr>
              <a:t>.</a:t>
            </a:r>
          </a:p>
          <a:p>
            <a:endParaRPr lang="fr-FR" dirty="0">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1006177" y="1700808"/>
            <a:ext cx="7192823" cy="4536000"/>
          </a:xfrm>
          <a:prstGeom prst="rect">
            <a:avLst/>
          </a:prstGeom>
        </p:spPr>
      </p:pic>
    </p:spTree>
    <p:extLst>
      <p:ext uri="{BB962C8B-B14F-4D97-AF65-F5344CB8AC3E}">
        <p14:creationId xmlns:p14="http://schemas.microsoft.com/office/powerpoint/2010/main" val="715652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0" y="1124744"/>
            <a:ext cx="9143999" cy="538609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Se connecter au service en ligne Orientation</a:t>
            </a:r>
          </a:p>
          <a:p>
            <a:endParaRPr lang="fr-FR" sz="3200" b="1" dirty="0" smtClean="0">
              <a:solidFill>
                <a:schemeClr val="bg1"/>
              </a:solidFill>
              <a:latin typeface="Marianne" panose="02000000000000000000" pitchFamily="2" charset="0"/>
            </a:endParaRPr>
          </a:p>
          <a:p>
            <a:r>
              <a:rPr lang="fr-FR" sz="2400" b="1" dirty="0" smtClean="0">
                <a:solidFill>
                  <a:schemeClr val="bg1"/>
                </a:solidFill>
                <a:latin typeface="Marianne" panose="02000000000000000000" pitchFamily="2" charset="0"/>
              </a:rPr>
              <a:t>Compatible avec tous types de supports, tablettes,    smartphones, ordinateurs</a:t>
            </a:r>
          </a:p>
          <a:p>
            <a:endParaRPr lang="fr-FR" sz="2400" b="1" dirty="0" smtClean="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endParaRPr lang="fr-FR" sz="24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87072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611560" y="898021"/>
            <a:ext cx="8367834" cy="1605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smtClean="0">
              <a:solidFill>
                <a:srgbClr val="000000"/>
              </a:solidFill>
            </a:endParaRPr>
          </a:p>
          <a:p>
            <a:pPr marL="0" indent="0" defTabSz="1219170">
              <a:buNone/>
            </a:pPr>
            <a:r>
              <a:rPr lang="fr-FR" sz="1800" dirty="0" smtClean="0">
                <a:solidFill>
                  <a:srgbClr val="31849B"/>
                </a:solidFill>
                <a:latin typeface="Marianne" panose="02000000000000000000" pitchFamily="2" charset="0"/>
              </a:rPr>
              <a:t>Le compte du représentant légal permet de faire les demandes d’orientation et de prendre connaissance de l’avis du conseil de classe.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Le compte de l’élève permet uniquement de lire les demandes indiquées et l’avis du conseil de classe</a:t>
            </a:r>
            <a:r>
              <a:rPr lang="fr-FR" sz="1600" dirty="0" smtClean="0">
                <a:solidFill>
                  <a:srgbClr val="31849B"/>
                </a:solidFill>
                <a:latin typeface="Marianne" panose="02000000000000000000" pitchFamily="2" charset="0"/>
              </a:rPr>
              <a:t>.</a:t>
            </a:r>
            <a:endParaRPr lang="fr-FR" sz="24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539552" y="2606831"/>
            <a:ext cx="8166875" cy="3564000"/>
          </a:xfrm>
          <a:prstGeom prst="rect">
            <a:avLst/>
          </a:prstGeom>
        </p:spPr>
      </p:pic>
    </p:spTree>
    <p:extLst>
      <p:ext uri="{BB962C8B-B14F-4D97-AF65-F5344CB8AC3E}">
        <p14:creationId xmlns:p14="http://schemas.microsoft.com/office/powerpoint/2010/main" val="1941349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776166" y="1196752"/>
            <a:ext cx="836783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r>
              <a:rPr lang="fr-FR" sz="1800" dirty="0">
                <a:solidFill>
                  <a:srgbClr val="31849B"/>
                </a:solidFill>
                <a:latin typeface="Marianne" panose="02000000000000000000" pitchFamily="2" charset="0"/>
              </a:rPr>
              <a:t>Connexion au portail Scolarité services avec mon compte </a:t>
            </a:r>
            <a:r>
              <a:rPr lang="fr-FR" sz="1800" dirty="0" err="1" smtClean="0">
                <a:solidFill>
                  <a:srgbClr val="31849B"/>
                </a:solidFill>
                <a:latin typeface="Marianne" panose="02000000000000000000" pitchFamily="2" charset="0"/>
              </a:rPr>
              <a:t>EduConnect</a:t>
            </a:r>
            <a:r>
              <a:rPr lang="fr-FR" sz="1800" dirty="0" smtClean="0">
                <a:solidFill>
                  <a:srgbClr val="31849B"/>
                </a:solidFill>
                <a:latin typeface="Marianne" panose="02000000000000000000" pitchFamily="2" charset="0"/>
              </a:rPr>
              <a:t>,</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l’identifiant </a:t>
            </a:r>
            <a:r>
              <a:rPr lang="fr-FR" sz="1800" dirty="0">
                <a:solidFill>
                  <a:srgbClr val="31849B"/>
                </a:solidFill>
                <a:latin typeface="Marianne" panose="02000000000000000000" pitchFamily="2" charset="0"/>
              </a:rPr>
              <a:t>et le mot de passe  transmis par le chef d’établissement</a:t>
            </a:r>
          </a:p>
        </p:txBody>
      </p:sp>
      <p:pic>
        <p:nvPicPr>
          <p:cNvPr id="7" name="Image 6"/>
          <p:cNvPicPr>
            <a:picLocks noChangeAspect="1"/>
          </p:cNvPicPr>
          <p:nvPr/>
        </p:nvPicPr>
        <p:blipFill>
          <a:blip r:embed="rId2"/>
          <a:stretch>
            <a:fillRect/>
          </a:stretch>
        </p:blipFill>
        <p:spPr>
          <a:xfrm>
            <a:off x="1152161" y="2130000"/>
            <a:ext cx="6461839" cy="4248000"/>
          </a:xfrm>
          <a:prstGeom prst="rect">
            <a:avLst/>
          </a:prstGeom>
        </p:spPr>
      </p:pic>
    </p:spTree>
    <p:extLst>
      <p:ext uri="{BB962C8B-B14F-4D97-AF65-F5344CB8AC3E}">
        <p14:creationId xmlns:p14="http://schemas.microsoft.com/office/powerpoint/2010/main" val="844869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908720"/>
            <a:ext cx="615139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Accès aux services en ligne dans le menu Mes </a:t>
            </a:r>
            <a:r>
              <a:rPr lang="fr-FR" sz="1800" dirty="0" smtClean="0">
                <a:solidFill>
                  <a:srgbClr val="31849B"/>
                </a:solidFill>
                <a:latin typeface="Marianne" panose="02000000000000000000" pitchFamily="2" charset="0"/>
              </a:rPr>
              <a:t>services</a:t>
            </a:r>
            <a:endParaRPr lang="fr-FR" sz="1800" dirty="0">
              <a:solidFill>
                <a:srgbClr val="31849B"/>
              </a:solidFill>
            </a:endParaRPr>
          </a:p>
        </p:txBody>
      </p:sp>
      <p:pic>
        <p:nvPicPr>
          <p:cNvPr id="10" name="Image 9"/>
          <p:cNvPicPr>
            <a:picLocks noChangeAspect="1"/>
          </p:cNvPicPr>
          <p:nvPr/>
        </p:nvPicPr>
        <p:blipFill>
          <a:blip r:embed="rId2"/>
          <a:stretch>
            <a:fillRect/>
          </a:stretch>
        </p:blipFill>
        <p:spPr>
          <a:xfrm>
            <a:off x="1187624" y="1722853"/>
            <a:ext cx="6327044" cy="4644000"/>
          </a:xfrm>
          <a:prstGeom prst="rect">
            <a:avLst/>
          </a:prstGeom>
        </p:spPr>
      </p:pic>
    </p:spTree>
    <p:extLst>
      <p:ext uri="{BB962C8B-B14F-4D97-AF65-F5344CB8AC3E}">
        <p14:creationId xmlns:p14="http://schemas.microsoft.com/office/powerpoint/2010/main" val="2268273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1484784"/>
            <a:ext cx="746223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Sur la page d’accueil de Scolarité </a:t>
            </a:r>
            <a:r>
              <a:rPr lang="fr-FR" sz="1800" dirty="0" smtClean="0">
                <a:solidFill>
                  <a:srgbClr val="31849B"/>
                </a:solidFill>
                <a:latin typeface="Marianne" panose="02000000000000000000" pitchFamily="2" charset="0"/>
              </a:rPr>
              <a:t>services, </a:t>
            </a:r>
            <a:r>
              <a:rPr lang="fr-FR" sz="1800" dirty="0">
                <a:solidFill>
                  <a:srgbClr val="31849B"/>
                </a:solidFill>
                <a:latin typeface="Marianne" panose="02000000000000000000" pitchFamily="2" charset="0"/>
              </a:rPr>
              <a:t>je clique sur Orientation à partir de la date indiquée par le chef d’établissement.</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pic>
        <p:nvPicPr>
          <p:cNvPr id="2" name="Image 1"/>
          <p:cNvPicPr>
            <a:picLocks noChangeAspect="1"/>
          </p:cNvPicPr>
          <p:nvPr/>
        </p:nvPicPr>
        <p:blipFill>
          <a:blip r:embed="rId2"/>
          <a:stretch>
            <a:fillRect/>
          </a:stretch>
        </p:blipFill>
        <p:spPr>
          <a:xfrm>
            <a:off x="494140" y="1628800"/>
            <a:ext cx="7999251" cy="4464000"/>
          </a:xfrm>
          <a:prstGeom prst="rect">
            <a:avLst/>
          </a:prstGeom>
        </p:spPr>
      </p:pic>
    </p:spTree>
    <p:extLst>
      <p:ext uri="{BB962C8B-B14F-4D97-AF65-F5344CB8AC3E}">
        <p14:creationId xmlns:p14="http://schemas.microsoft.com/office/powerpoint/2010/main" val="1546122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412776"/>
            <a:ext cx="9143999" cy="552971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Demander sa voie d’orientation après la 3</a:t>
            </a:r>
            <a:r>
              <a:rPr lang="fr-FR" sz="3200" b="1" baseline="30000" dirty="0" smtClean="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pPr lvl="1"/>
            <a:endParaRPr lang="fr-FR" sz="2800" b="1" dirty="0">
              <a:solidFill>
                <a:schemeClr val="bg1"/>
              </a:solidFill>
              <a:latin typeface="Marianne" panose="02000000000000000000" pitchFamily="2" charset="0"/>
            </a:endParaRPr>
          </a:p>
          <a:p>
            <a:pPr lvl="1"/>
            <a:r>
              <a:rPr lang="fr-FR" sz="2400" b="1" i="1" dirty="0">
                <a:solidFill>
                  <a:schemeClr val="bg1"/>
                </a:solidFill>
                <a:latin typeface="Marianne" panose="02000000000000000000" pitchFamily="2" charset="0"/>
              </a:rPr>
              <a:t>Dialogue avec le conseil de classe</a:t>
            </a:r>
          </a:p>
          <a:p>
            <a:endParaRPr lang="fr-FR" sz="32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81191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8" name="Titre 8"/>
          <p:cNvSpPr>
            <a:spLocks noGrp="1"/>
          </p:cNvSpPr>
          <p:nvPr>
            <p:ph type="title"/>
          </p:nvPr>
        </p:nvSpPr>
        <p:spPr>
          <a:xfrm>
            <a:off x="827584" y="1628800"/>
            <a:ext cx="7200800"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Un seul des représentants légaux de l’élève peut faire la saisie des intentions.</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L’accusé de réception des avis du conseil de classe pourra être fait indifféremment par l’un ou l’autre des représentants légaux.</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En cas de difficulté les responsables légaux peuvent s’adresser au chef d’établissement.</a:t>
            </a: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1682601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2123728" y="764704"/>
            <a:ext cx="6736369" cy="5400000"/>
          </a:xfrm>
          <a:prstGeom prst="rect">
            <a:avLst/>
          </a:prstGeom>
        </p:spPr>
      </p:pic>
      <p:sp>
        <p:nvSpPr>
          <p:cNvPr id="8" name="Titre 8"/>
          <p:cNvSpPr>
            <a:spLocks noGrp="1"/>
          </p:cNvSpPr>
          <p:nvPr>
            <p:ph type="title"/>
          </p:nvPr>
        </p:nvSpPr>
        <p:spPr>
          <a:xfrm>
            <a:off x="467544" y="4005064"/>
            <a:ext cx="352839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smtClean="0">
                <a:solidFill>
                  <a:srgbClr val="31849B"/>
                </a:solidFill>
                <a:latin typeface="Marianne" panose="02000000000000000000" pitchFamily="2" charset="0"/>
              </a:rPr>
              <a:t>Les étapes sont présentées avec des conseils </a:t>
            </a:r>
            <a:r>
              <a:rPr lang="fr-FR" sz="1800" dirty="0">
                <a:solidFill>
                  <a:srgbClr val="31849B"/>
                </a:solidFill>
                <a:latin typeface="Marianne" panose="02000000000000000000" pitchFamily="2" charset="0"/>
              </a:rPr>
              <a:t>pour s’informer et préparer son </a:t>
            </a:r>
            <a:r>
              <a:rPr lang="fr-FR" sz="1800" dirty="0" smtClean="0">
                <a:solidFill>
                  <a:srgbClr val="31849B"/>
                </a:solidFill>
                <a:latin typeface="Marianne" panose="02000000000000000000" pitchFamily="2" charset="0"/>
              </a:rPr>
              <a:t>projet d’orientation</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3856372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24B279A5-87A2-445D-95C3-916EB9C5F0E3}">
  <ds:schemaRef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3697583-1531-4773-AC5B-E1DFEC2B5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748</TotalTime>
  <Words>453</Words>
  <Application>Microsoft Office PowerPoint</Application>
  <PresentationFormat>Affichage à l'écran (4:3)</PresentationFormat>
  <Paragraphs>109</Paragraphs>
  <Slides>16</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16</vt:i4>
      </vt:variant>
    </vt:vector>
  </HeadingPairs>
  <TitlesOfParts>
    <vt:vector size="19" baseType="lpstr">
      <vt:lpstr>Arial</vt:lpstr>
      <vt:lpstr>Marianne</vt:lpstr>
      <vt:lpstr>MINISTÈRIEL</vt:lpstr>
      <vt:lpstr>Présentation PowerPoint</vt:lpstr>
      <vt:lpstr>Présentation PowerPoint</vt:lpstr>
      <vt:lpstr> Le compte du représentant légal permet de faire les demandes d’orientation et de prendre connaissance de l’avis du conseil de classe.   Le compte de l’élève permet uniquement de lire les demandes indiquées et l’avis du conseil de classe.</vt:lpstr>
      <vt:lpstr>Connexion au portail Scolarité services avec mon compte EduConnect,  l’identifiant et le mot de passe  transmis par le chef d’établissement</vt:lpstr>
      <vt:lpstr>Accès aux services en ligne dans le menu Mes services</vt:lpstr>
      <vt:lpstr>Sur la page d’accueil de Scolarité services, je clique sur Orientation à partir de la date indiquée par le chef d’établissement. </vt:lpstr>
      <vt:lpstr>Présentation PowerPoint</vt:lpstr>
      <vt:lpstr> Un seul des représentants légaux de l’élève peut faire la saisie des intentions.   L’accusé de réception des avis du conseil de classe pourra être fait indifféremment par l’un ou l’autre des représentants légaux.   En cas de difficulté les responsables légaux peuvent s’adresser au chef d’établissement.</vt:lpstr>
      <vt:lpstr>Les étapes sont présentées avec des conseils pour s’informer et préparer son projet d’orientation  </vt:lpstr>
      <vt:lpstr>Le bouton + Ajouter une intention ouvre une pop-up qui permet la sélection d’une voie d’orientation</vt:lpstr>
      <vt:lpstr>La sélection d’une voie se fait dans l’ordre de préférence, il est possible de les modifier jusqu’à la fermeture du service en ligne Orientation à la date indiquée par le chef d’établissement. </vt:lpstr>
      <vt:lpstr>Présentation PowerPoint</vt:lpstr>
      <vt:lpstr>Le récapitulatif des demandes doit être validé pour être enregistré.</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Laurent MONTORI</cp:lastModifiedBy>
  <cp:revision>85</cp:revision>
  <dcterms:created xsi:type="dcterms:W3CDTF">2020-03-05T15:21:24Z</dcterms:created>
  <dcterms:modified xsi:type="dcterms:W3CDTF">2024-01-09T15:55:16Z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